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363" r:id="rId2"/>
    <p:sldId id="369" r:id="rId3"/>
    <p:sldId id="367" r:id="rId4"/>
    <p:sldId id="368" r:id="rId5"/>
    <p:sldId id="370" r:id="rId6"/>
    <p:sldId id="366" r:id="rId7"/>
    <p:sldId id="361" r:id="rId8"/>
    <p:sldId id="362" r:id="rId9"/>
  </p:sldIdLst>
  <p:sldSz cx="9144000" cy="6858000" type="screen4x3"/>
  <p:notesSz cx="6797675" cy="9926638"/>
  <p:defaultTextStyle>
    <a:defPPr>
      <a:defRPr lang="nb-NO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66"/>
    <a:srgbClr val="FD8F3D"/>
    <a:srgbClr val="686B5D"/>
    <a:srgbClr val="B3AAA1"/>
    <a:srgbClr val="ED7D0F"/>
    <a:srgbClr val="B30000"/>
    <a:srgbClr val="930000"/>
    <a:srgbClr val="5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6" autoAdjust="0"/>
    <p:restoredTop sz="94586" autoAdjust="0"/>
  </p:normalViewPr>
  <p:slideViewPr>
    <p:cSldViewPr>
      <p:cViewPr varScale="1">
        <p:scale>
          <a:sx n="102" d="100"/>
          <a:sy n="102" d="100"/>
        </p:scale>
        <p:origin x="14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regneark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2643070351500175E-2"/>
          <c:y val="4.4456786651668898E-2"/>
          <c:w val="0.63227445833977025"/>
          <c:h val="0.594648247094116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Total </c:v>
                </c:pt>
              </c:strCache>
            </c:strRef>
          </c:tx>
          <c:invertIfNegative val="0"/>
          <c:cat>
            <c:strRef>
              <c:f>'Ark1'!$A$2:$A$6</c:f>
              <c:strCache>
                <c:ptCount val="5"/>
                <c:pt idx="0">
                  <c:v>Førsteinntrykk</c:v>
                </c:pt>
                <c:pt idx="1">
                  <c:v>Tjenestene</c:v>
                </c:pt>
                <c:pt idx="2">
                  <c:v>Oppfølgingen</c:v>
                </c:pt>
                <c:pt idx="3">
                  <c:v>Kontaktperson</c:v>
                </c:pt>
                <c:pt idx="4">
                  <c:v>Trygg på oss</c:v>
                </c:pt>
              </c:strCache>
            </c:strRef>
          </c:cat>
          <c:val>
            <c:numRef>
              <c:f>'Ark1'!$B$2:$B$6</c:f>
              <c:numCache>
                <c:formatCode>General</c:formatCode>
                <c:ptCount val="5"/>
                <c:pt idx="0">
                  <c:v>90</c:v>
                </c:pt>
                <c:pt idx="1">
                  <c:v>85</c:v>
                </c:pt>
                <c:pt idx="2">
                  <c:v>75</c:v>
                </c:pt>
                <c:pt idx="3">
                  <c:v>86</c:v>
                </c:pt>
                <c:pt idx="4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92-0D41-AD80-901E8CB031A4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Brukere</c:v>
                </c:pt>
              </c:strCache>
            </c:strRef>
          </c:tx>
          <c:invertIfNegative val="0"/>
          <c:cat>
            <c:strRef>
              <c:f>'Ark1'!$A$2:$A$6</c:f>
              <c:strCache>
                <c:ptCount val="5"/>
                <c:pt idx="0">
                  <c:v>Førsteinntrykk</c:v>
                </c:pt>
                <c:pt idx="1">
                  <c:v>Tjenestene</c:v>
                </c:pt>
                <c:pt idx="2">
                  <c:v>Oppfølgingen</c:v>
                </c:pt>
                <c:pt idx="3">
                  <c:v>Kontaktperson</c:v>
                </c:pt>
                <c:pt idx="4">
                  <c:v>Trygg på oss</c:v>
                </c:pt>
              </c:strCache>
            </c:strRef>
          </c:cat>
          <c:val>
            <c:numRef>
              <c:f>'Ark1'!$C$2:$C$6</c:f>
              <c:numCache>
                <c:formatCode>General</c:formatCode>
                <c:ptCount val="5"/>
                <c:pt idx="0">
                  <c:v>93</c:v>
                </c:pt>
                <c:pt idx="1">
                  <c:v>86</c:v>
                </c:pt>
                <c:pt idx="2">
                  <c:v>80</c:v>
                </c:pt>
                <c:pt idx="3">
                  <c:v>88</c:v>
                </c:pt>
                <c:pt idx="4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92-0D41-AD80-901E8CB031A4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Pårørende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'Ark1'!$A$2:$A$6</c:f>
              <c:strCache>
                <c:ptCount val="5"/>
                <c:pt idx="0">
                  <c:v>Førsteinntrykk</c:v>
                </c:pt>
                <c:pt idx="1">
                  <c:v>Tjenestene</c:v>
                </c:pt>
                <c:pt idx="2">
                  <c:v>Oppfølgingen</c:v>
                </c:pt>
                <c:pt idx="3">
                  <c:v>Kontaktperson</c:v>
                </c:pt>
                <c:pt idx="4">
                  <c:v>Trygg på oss</c:v>
                </c:pt>
              </c:strCache>
            </c:strRef>
          </c:cat>
          <c:val>
            <c:numRef>
              <c:f>'Ark1'!$D$2:$D$6</c:f>
              <c:numCache>
                <c:formatCode>General</c:formatCode>
                <c:ptCount val="5"/>
                <c:pt idx="0">
                  <c:v>86</c:v>
                </c:pt>
                <c:pt idx="1">
                  <c:v>84</c:v>
                </c:pt>
                <c:pt idx="2">
                  <c:v>71</c:v>
                </c:pt>
                <c:pt idx="3">
                  <c:v>87</c:v>
                </c:pt>
                <c:pt idx="4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92-0D41-AD80-901E8CB03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0740624"/>
        <c:axId val="370743368"/>
      </c:barChart>
      <c:catAx>
        <c:axId val="370740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0743368"/>
        <c:crosses val="autoZero"/>
        <c:auto val="1"/>
        <c:lblAlgn val="ctr"/>
        <c:lblOffset val="100"/>
        <c:noMultiLvlLbl val="0"/>
      </c:catAx>
      <c:valAx>
        <c:axId val="370743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0740624"/>
        <c:crosses val="autoZero"/>
        <c:crossBetween val="between"/>
      </c:valAx>
      <c:spPr>
        <a:noFill/>
      </c:spPr>
    </c:plotArea>
    <c:legend>
      <c:legendPos val="r"/>
      <c:overlay val="0"/>
      <c:spPr>
        <a:ln>
          <a:solidFill>
            <a:schemeClr val="accent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C521C58-B677-4555-9C77-A3F78EDD359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4579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970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E7B3D-8A44-4743-AF2F-3E3F377E8F5B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7773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5364D-69C5-4BB7-A510-C85C7584C829}" type="slidenum">
              <a:rPr lang="nb-NO" smtClean="0"/>
              <a:pPr/>
              <a:t>8</a:t>
            </a:fld>
            <a:endParaRPr lang="nb-NO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69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0" y="5986463"/>
            <a:ext cx="9144000" cy="87153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pic>
        <p:nvPicPr>
          <p:cNvPr id="5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2238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3"/>
          <p:cNvSpPr>
            <a:spLocks noChangeArrowheads="1"/>
          </p:cNvSpPr>
          <p:nvPr/>
        </p:nvSpPr>
        <p:spPr bwMode="auto">
          <a:xfrm>
            <a:off x="0" y="5943600"/>
            <a:ext cx="9144000" cy="42863"/>
          </a:xfrm>
          <a:prstGeom prst="rect">
            <a:avLst/>
          </a:prstGeom>
          <a:solidFill>
            <a:srgbClr val="B3AAA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pic>
        <p:nvPicPr>
          <p:cNvPr id="7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3788" y="6283325"/>
            <a:ext cx="17002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3263" y="304800"/>
            <a:ext cx="7737475" cy="1143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00200"/>
            <a:ext cx="7772400" cy="1524000"/>
          </a:xfrm>
        </p:spPr>
        <p:txBody>
          <a:bodyPr/>
          <a:lstStyle>
            <a:lvl1pPr marL="0" indent="0" algn="ctr">
              <a:buFont typeface="Times"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98493-3445-48D4-BE0A-F3A84ACE2FC6}" type="datetime1">
              <a:rPr lang="nb-NO"/>
              <a:pPr>
                <a:defRPr/>
              </a:pPr>
              <a:t>15.05.2018</a:t>
            </a:fld>
            <a:endParaRPr lang="nb-NO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" name="Rectangle 2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5C57E-7ACA-4B14-8073-9AACD7FE97A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8DF4B-78CB-49A5-8085-7116298876B9}" type="datetime1">
              <a:rPr lang="nb-NO"/>
              <a:pPr>
                <a:defRPr/>
              </a:pPr>
              <a:t>15.05.2018</a:t>
            </a:fld>
            <a:endParaRPr lang="nb-NO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18FCA-0C5B-4F76-98D2-800AC32FE91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362700" y="457200"/>
            <a:ext cx="1943100" cy="51816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33400" y="457200"/>
            <a:ext cx="5676900" cy="51816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E231C-7547-4C9D-B691-4F7B6D17D066}" type="datetime1">
              <a:rPr lang="nb-NO"/>
              <a:pPr>
                <a:defRPr/>
              </a:pPr>
              <a:t>15.05.2018</a:t>
            </a:fld>
            <a:endParaRPr lang="nb-NO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66A54-D7D6-415C-B7D1-33647BCA7DD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0877E-9777-4EE9-B42D-235B9793A14F}" type="datetime1">
              <a:rPr lang="nb-NO"/>
              <a:pPr>
                <a:defRPr/>
              </a:pPr>
              <a:t>15.05.2018</a:t>
            </a:fld>
            <a:endParaRPr lang="nb-NO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FB1BC-3326-422E-A02C-F9EBF8B3D77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8CC0B-5595-493C-8B8E-C86A3AF388B9}" type="datetime1">
              <a:rPr lang="nb-NO"/>
              <a:pPr>
                <a:defRPr/>
              </a:pPr>
              <a:t>15.05.2018</a:t>
            </a:fld>
            <a:endParaRPr lang="nb-NO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868B6-6547-41E4-B4B4-9CDC10C31CE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495800" y="13716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B4886-9DF2-4C02-B412-F48DA66A567F}" type="datetime1">
              <a:rPr lang="nb-NO"/>
              <a:pPr>
                <a:defRPr/>
              </a:pPr>
              <a:t>15.05.2018</a:t>
            </a:fld>
            <a:endParaRPr lang="nb-NO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D6400-F6B5-4A56-AB35-EED9C878B43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FEB4A-9C1B-4C1F-92B4-B74517E0C9A1}" type="datetime1">
              <a:rPr lang="nb-NO"/>
              <a:pPr>
                <a:defRPr/>
              </a:pPr>
              <a:t>15.05.2018</a:t>
            </a:fld>
            <a:endParaRPr lang="nb-NO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B6345-2C26-443F-BA81-84740941341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1CF55-2526-4F29-9A69-C3356939D8D7}" type="datetime1">
              <a:rPr lang="nb-NO"/>
              <a:pPr>
                <a:defRPr/>
              </a:pPr>
              <a:t>15.05.2018</a:t>
            </a:fld>
            <a:endParaRPr lang="nb-NO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1B592-EF0B-43B3-975F-D938AF0F413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287D2-40BA-4E29-A202-2F55739E2F62}" type="datetime1">
              <a:rPr lang="nb-NO"/>
              <a:pPr>
                <a:defRPr/>
              </a:pPr>
              <a:t>15.05.2018</a:t>
            </a:fld>
            <a:endParaRPr lang="nb-NO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CA47D-FC96-4EC8-90E2-71E48BBBA53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D33F0-DC27-4799-97D8-901299A69A8F}" type="datetime1">
              <a:rPr lang="nb-NO"/>
              <a:pPr>
                <a:defRPr/>
              </a:pPr>
              <a:t>15.05.2018</a:t>
            </a:fld>
            <a:endParaRPr lang="nb-NO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37465-9EC6-4EB3-AF8C-A0D8FFD7CCD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24A15-02A7-4502-AADC-519FBC17054A}" type="datetime1">
              <a:rPr lang="nb-NO"/>
              <a:pPr>
                <a:defRPr/>
              </a:pPr>
              <a:t>15.05.2018</a:t>
            </a:fld>
            <a:endParaRPr lang="nb-NO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DD78D-484A-4C99-817A-93F7E7133EC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5986463"/>
            <a:ext cx="9144000" cy="871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5943600"/>
            <a:ext cx="9144000" cy="42863"/>
          </a:xfrm>
          <a:prstGeom prst="rect">
            <a:avLst/>
          </a:prstGeom>
          <a:solidFill>
            <a:srgbClr val="B3AAA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57200"/>
            <a:ext cx="77724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53" tIns="38976" rIns="77953" bIns="3897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53" tIns="38976" rIns="77953" bIns="389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030" name="Picture 2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53988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43788" y="6296025"/>
            <a:ext cx="170021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6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84950"/>
            <a:ext cx="1879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53" tIns="38976" rIns="77953" bIns="38976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B3AAA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3A755CEA-F288-45A0-A1CF-40A2C98EAFF8}" type="datetime1">
              <a:rPr lang="nb-NO"/>
              <a:pPr>
                <a:defRPr/>
              </a:pPr>
              <a:t>15.05.2018</a:t>
            </a:fld>
            <a:endParaRPr lang="nb-NO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5000" y="6008688"/>
            <a:ext cx="26162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53" tIns="38976" rIns="77953" bIns="38976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B3AAA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007100"/>
            <a:ext cx="609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53" tIns="38976" rIns="77953" bIns="38976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B3AAA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4E8E71A-BDA9-4BBE-A47F-DD35D049487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</p:sldLayoutIdLst>
  <p:hf hdr="0" ftr="0"/>
  <p:txStyles>
    <p:titleStyle>
      <a:lvl1pPr algn="l" defTabSz="779463" rtl="0" eaLnBrk="0" fontAlgn="base" hangingPunct="0">
        <a:spcBef>
          <a:spcPct val="0"/>
        </a:spcBef>
        <a:spcAft>
          <a:spcPct val="0"/>
        </a:spcAft>
        <a:defRPr sz="3000">
          <a:solidFill>
            <a:srgbClr val="686B5D"/>
          </a:solidFill>
          <a:latin typeface="+mj-lt"/>
          <a:ea typeface="+mj-ea"/>
          <a:cs typeface="+mj-cs"/>
        </a:defRPr>
      </a:lvl1pPr>
      <a:lvl2pPr algn="l" defTabSz="779463" rtl="0" eaLnBrk="0" fontAlgn="base" hangingPunct="0">
        <a:spcBef>
          <a:spcPct val="0"/>
        </a:spcBef>
        <a:spcAft>
          <a:spcPct val="0"/>
        </a:spcAft>
        <a:defRPr sz="3000">
          <a:solidFill>
            <a:srgbClr val="686B5D"/>
          </a:solidFill>
          <a:latin typeface="Verdana" pitchFamily="34" charset="0"/>
        </a:defRPr>
      </a:lvl2pPr>
      <a:lvl3pPr algn="l" defTabSz="779463" rtl="0" eaLnBrk="0" fontAlgn="base" hangingPunct="0">
        <a:spcBef>
          <a:spcPct val="0"/>
        </a:spcBef>
        <a:spcAft>
          <a:spcPct val="0"/>
        </a:spcAft>
        <a:defRPr sz="3000">
          <a:solidFill>
            <a:srgbClr val="686B5D"/>
          </a:solidFill>
          <a:latin typeface="Verdana" pitchFamily="34" charset="0"/>
        </a:defRPr>
      </a:lvl3pPr>
      <a:lvl4pPr algn="l" defTabSz="779463" rtl="0" eaLnBrk="0" fontAlgn="base" hangingPunct="0">
        <a:spcBef>
          <a:spcPct val="0"/>
        </a:spcBef>
        <a:spcAft>
          <a:spcPct val="0"/>
        </a:spcAft>
        <a:defRPr sz="3000">
          <a:solidFill>
            <a:srgbClr val="686B5D"/>
          </a:solidFill>
          <a:latin typeface="Verdana" pitchFamily="34" charset="0"/>
        </a:defRPr>
      </a:lvl4pPr>
      <a:lvl5pPr algn="l" defTabSz="779463" rtl="0" eaLnBrk="0" fontAlgn="base" hangingPunct="0">
        <a:spcBef>
          <a:spcPct val="0"/>
        </a:spcBef>
        <a:spcAft>
          <a:spcPct val="0"/>
        </a:spcAft>
        <a:defRPr sz="3000">
          <a:solidFill>
            <a:srgbClr val="686B5D"/>
          </a:solidFill>
          <a:latin typeface="Verdana" pitchFamily="34" charset="0"/>
        </a:defRPr>
      </a:lvl5pPr>
      <a:lvl6pPr marL="457200" algn="l" defTabSz="779463" rtl="0" fontAlgn="base">
        <a:spcBef>
          <a:spcPct val="0"/>
        </a:spcBef>
        <a:spcAft>
          <a:spcPct val="0"/>
        </a:spcAft>
        <a:defRPr sz="3000">
          <a:solidFill>
            <a:srgbClr val="686B5D"/>
          </a:solidFill>
          <a:latin typeface="Verdana" pitchFamily="34" charset="0"/>
        </a:defRPr>
      </a:lvl6pPr>
      <a:lvl7pPr marL="914400" algn="l" defTabSz="779463" rtl="0" fontAlgn="base">
        <a:spcBef>
          <a:spcPct val="0"/>
        </a:spcBef>
        <a:spcAft>
          <a:spcPct val="0"/>
        </a:spcAft>
        <a:defRPr sz="3000">
          <a:solidFill>
            <a:srgbClr val="686B5D"/>
          </a:solidFill>
          <a:latin typeface="Verdana" pitchFamily="34" charset="0"/>
        </a:defRPr>
      </a:lvl7pPr>
      <a:lvl8pPr marL="1371600" algn="l" defTabSz="779463" rtl="0" fontAlgn="base">
        <a:spcBef>
          <a:spcPct val="0"/>
        </a:spcBef>
        <a:spcAft>
          <a:spcPct val="0"/>
        </a:spcAft>
        <a:defRPr sz="3000">
          <a:solidFill>
            <a:srgbClr val="686B5D"/>
          </a:solidFill>
          <a:latin typeface="Verdana" pitchFamily="34" charset="0"/>
        </a:defRPr>
      </a:lvl8pPr>
      <a:lvl9pPr marL="1828800" algn="l" defTabSz="779463" rtl="0" fontAlgn="base">
        <a:spcBef>
          <a:spcPct val="0"/>
        </a:spcBef>
        <a:spcAft>
          <a:spcPct val="0"/>
        </a:spcAft>
        <a:defRPr sz="3000">
          <a:solidFill>
            <a:srgbClr val="686B5D"/>
          </a:solidFill>
          <a:latin typeface="Verdana" pitchFamily="34" charset="0"/>
        </a:defRPr>
      </a:lvl9pPr>
    </p:titleStyle>
    <p:bodyStyle>
      <a:lvl1pPr marL="292100" indent="-292100" algn="l" defTabSz="779463" rtl="0" eaLnBrk="0" fontAlgn="base" hangingPunct="0">
        <a:spcBef>
          <a:spcPct val="20000"/>
        </a:spcBef>
        <a:spcAft>
          <a:spcPct val="0"/>
        </a:spcAft>
        <a:buClr>
          <a:srgbClr val="686B5D"/>
        </a:buClr>
        <a:buFont typeface="Times"/>
        <a:buChar char="•"/>
        <a:defRPr sz="2200">
          <a:solidFill>
            <a:srgbClr val="686B5D"/>
          </a:solidFill>
          <a:latin typeface="+mn-lt"/>
          <a:ea typeface="+mn-ea"/>
          <a:cs typeface="+mn-cs"/>
        </a:defRPr>
      </a:lvl1pPr>
      <a:lvl2pPr marL="633413" indent="-242888" algn="l" defTabSz="779463" rtl="0" eaLnBrk="0" fontAlgn="base" hangingPunct="0">
        <a:spcBef>
          <a:spcPct val="20000"/>
        </a:spcBef>
        <a:spcAft>
          <a:spcPct val="0"/>
        </a:spcAft>
        <a:buClr>
          <a:srgbClr val="686B5D"/>
        </a:buClr>
        <a:buChar char="–"/>
        <a:defRPr sz="1400">
          <a:solidFill>
            <a:srgbClr val="686B5D"/>
          </a:solidFill>
          <a:latin typeface="+mn-lt"/>
        </a:defRPr>
      </a:lvl2pPr>
      <a:lvl3pPr marL="974725" indent="-195263" algn="l" defTabSz="779463" rtl="0" eaLnBrk="0" fontAlgn="base" hangingPunct="0">
        <a:spcBef>
          <a:spcPct val="20000"/>
        </a:spcBef>
        <a:spcAft>
          <a:spcPct val="0"/>
        </a:spcAft>
        <a:buClr>
          <a:srgbClr val="686B5D"/>
        </a:buClr>
        <a:buChar char="•"/>
        <a:defRPr sz="1400">
          <a:solidFill>
            <a:srgbClr val="686B5D"/>
          </a:solidFill>
          <a:latin typeface="+mn-lt"/>
        </a:defRPr>
      </a:lvl3pPr>
      <a:lvl4pPr marL="1363663" indent="-193675" algn="l" defTabSz="779463" rtl="0" eaLnBrk="0" fontAlgn="base" hangingPunct="0">
        <a:spcBef>
          <a:spcPct val="20000"/>
        </a:spcBef>
        <a:spcAft>
          <a:spcPct val="0"/>
        </a:spcAft>
        <a:buClr>
          <a:srgbClr val="686B5D"/>
        </a:buClr>
        <a:buChar char="–"/>
        <a:defRPr sz="1400">
          <a:solidFill>
            <a:srgbClr val="686B5D"/>
          </a:solidFill>
          <a:latin typeface="+mn-lt"/>
        </a:defRPr>
      </a:lvl4pPr>
      <a:lvl5pPr marL="1754188" indent="-195263" algn="l" defTabSz="779463" rtl="0" eaLnBrk="0" fontAlgn="base" hangingPunct="0">
        <a:spcBef>
          <a:spcPct val="20000"/>
        </a:spcBef>
        <a:spcAft>
          <a:spcPct val="0"/>
        </a:spcAft>
        <a:buClr>
          <a:srgbClr val="686B5D"/>
        </a:buClr>
        <a:buChar char="»"/>
        <a:defRPr sz="1400">
          <a:solidFill>
            <a:srgbClr val="686B5D"/>
          </a:solidFill>
          <a:latin typeface="+mn-lt"/>
        </a:defRPr>
      </a:lvl5pPr>
      <a:lvl6pPr marL="2211388" indent="-195263" algn="l" defTabSz="779463" rtl="0" fontAlgn="base">
        <a:spcBef>
          <a:spcPct val="20000"/>
        </a:spcBef>
        <a:spcAft>
          <a:spcPct val="0"/>
        </a:spcAft>
        <a:buClr>
          <a:srgbClr val="686B5D"/>
        </a:buClr>
        <a:buChar char="»"/>
        <a:defRPr sz="1400">
          <a:solidFill>
            <a:srgbClr val="686B5D"/>
          </a:solidFill>
          <a:latin typeface="+mn-lt"/>
        </a:defRPr>
      </a:lvl6pPr>
      <a:lvl7pPr marL="2668588" indent="-195263" algn="l" defTabSz="779463" rtl="0" fontAlgn="base">
        <a:spcBef>
          <a:spcPct val="20000"/>
        </a:spcBef>
        <a:spcAft>
          <a:spcPct val="0"/>
        </a:spcAft>
        <a:buClr>
          <a:srgbClr val="686B5D"/>
        </a:buClr>
        <a:buChar char="»"/>
        <a:defRPr sz="1400">
          <a:solidFill>
            <a:srgbClr val="686B5D"/>
          </a:solidFill>
          <a:latin typeface="+mn-lt"/>
        </a:defRPr>
      </a:lvl7pPr>
      <a:lvl8pPr marL="3125788" indent="-195263" algn="l" defTabSz="779463" rtl="0" fontAlgn="base">
        <a:spcBef>
          <a:spcPct val="20000"/>
        </a:spcBef>
        <a:spcAft>
          <a:spcPct val="0"/>
        </a:spcAft>
        <a:buClr>
          <a:srgbClr val="686B5D"/>
        </a:buClr>
        <a:buChar char="»"/>
        <a:defRPr sz="1400">
          <a:solidFill>
            <a:srgbClr val="686B5D"/>
          </a:solidFill>
          <a:latin typeface="+mn-lt"/>
        </a:defRPr>
      </a:lvl8pPr>
      <a:lvl9pPr marL="3582988" indent="-195263" algn="l" defTabSz="779463" rtl="0" fontAlgn="base">
        <a:spcBef>
          <a:spcPct val="20000"/>
        </a:spcBef>
        <a:spcAft>
          <a:spcPct val="0"/>
        </a:spcAft>
        <a:buClr>
          <a:srgbClr val="686B5D"/>
        </a:buClr>
        <a:buChar char="»"/>
        <a:defRPr sz="1400">
          <a:solidFill>
            <a:srgbClr val="686B5D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 defTabSz="779463">
              <a:defRPr/>
            </a:pPr>
            <a:fld id="{DB5E8173-B29F-439D-8927-DE994B56263A}" type="datetime1">
              <a:rPr lang="nb-NO">
                <a:latin typeface="+mn-lt"/>
              </a:rPr>
              <a:pPr defTabSz="779463">
                <a:defRPr/>
              </a:pPr>
              <a:t>15.05.2018</a:t>
            </a:fld>
            <a:endParaRPr lang="nb-NO">
              <a:latin typeface="+mn-lt"/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defTabSz="779463">
              <a:defRPr/>
            </a:pPr>
            <a:fld id="{A9195B59-1B1C-4338-8473-CC13922143EE}" type="slidenum">
              <a:rPr lang="nb-NO">
                <a:latin typeface="+mn-lt"/>
              </a:rPr>
              <a:pPr defTabSz="779463">
                <a:defRPr/>
              </a:pPr>
              <a:t>1</a:t>
            </a:fld>
            <a:endParaRPr lang="nb-NO">
              <a:latin typeface="+mn-lt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548681"/>
            <a:ext cx="7737475" cy="1296144"/>
          </a:xfrm>
        </p:spPr>
        <p:txBody>
          <a:bodyPr/>
          <a:lstStyle/>
          <a:p>
            <a:pPr eaLnBrk="1" hangingPunct="1"/>
            <a:r>
              <a:rPr lang="nb-NO" dirty="0"/>
              <a:t>Hei </a:t>
            </a:r>
            <a:r>
              <a:rPr lang="nb-NO" sz="5400" dirty="0">
                <a:sym typeface="Wingdings" panose="05000000000000000000" pitchFamily="2" charset="2"/>
              </a:rPr>
              <a:t></a:t>
            </a:r>
            <a:br>
              <a:rPr lang="nb-NO" dirty="0"/>
            </a:br>
            <a:endParaRPr lang="nb-NO" dirty="0"/>
          </a:p>
        </p:txBody>
      </p:sp>
      <p:pic>
        <p:nvPicPr>
          <p:cNvPr id="7" name="Picture 2" descr="J:\OrangeBaltic\008 PHOTOS\PHOTO OF NURSES IN COMMUNES\Bergen home care project\Bergen by nurses\bilder 4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9" y="1596045"/>
            <a:ext cx="7353935" cy="412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46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75"/>
    </mc:Choice>
    <mc:Fallback xmlns="">
      <p:transition spd="slow" advTm="1607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Hva skal jeg gjøre når jeg trenger hjelp?</a:t>
            </a:r>
          </a:p>
          <a:p>
            <a:endParaRPr lang="nb-NO" dirty="0"/>
          </a:p>
          <a:p>
            <a:r>
              <a:rPr lang="nb-NO" dirty="0"/>
              <a:t>Hva er brukervalg?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Hva kan Orange tilby?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30877E-9777-4EE9-B42D-235B9793A14F}" type="datetime1">
              <a:rPr lang="nb-NO" smtClean="0"/>
              <a:pPr>
                <a:defRPr/>
              </a:pPr>
              <a:t>15.05.2018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FB1BC-3326-422E-A02C-F9EBF8B3D771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4589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</a:t>
            </a:r>
            <a:r>
              <a:rPr lang="nb-NO" sz="2800" dirty="0"/>
              <a:t>Hva skal du gjøre når du trenger hjelp?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30877E-9777-4EE9-B42D-235B9793A14F}" type="datetime1">
              <a:rPr lang="nb-NO" smtClean="0"/>
              <a:pPr>
                <a:defRPr/>
              </a:pPr>
              <a:t>15.05.2018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FB1BC-3326-422E-A02C-F9EBF8B3D771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40523"/>
            <a:ext cx="5328592" cy="390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3249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sz="3200" b="1" dirty="0"/>
              <a:t>Hva er fritt brukervalg ?</a:t>
            </a:r>
            <a:br>
              <a:rPr lang="nb-NO" sz="3200" b="1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3400" y="1371600"/>
            <a:ext cx="7999040" cy="4267200"/>
          </a:xfrm>
        </p:spPr>
        <p:txBody>
          <a:bodyPr/>
          <a:lstStyle/>
          <a:p>
            <a:endParaRPr lang="nb-NO" dirty="0"/>
          </a:p>
          <a:p>
            <a:endParaRPr lang="nb-NO" sz="2800" b="1" dirty="0"/>
          </a:p>
          <a:p>
            <a:r>
              <a:rPr lang="nb-NO" sz="2800" b="1" dirty="0"/>
              <a:t>  </a:t>
            </a:r>
            <a:r>
              <a:rPr lang="nb-NO" sz="2800" dirty="0"/>
              <a:t>Har  vedtak kan velge Orange</a:t>
            </a:r>
          </a:p>
          <a:p>
            <a:r>
              <a:rPr lang="nb-NO" sz="2800" dirty="0"/>
              <a:t>  Kan bytte så mange ganger du vil </a:t>
            </a:r>
          </a:p>
          <a:p>
            <a:r>
              <a:rPr lang="nb-NO" sz="2800" dirty="0"/>
              <a:t>  Oppsigelses tid 14 dager </a:t>
            </a:r>
          </a:p>
          <a:p>
            <a:endParaRPr lang="nb-NO" sz="2800" dirty="0"/>
          </a:p>
          <a:p>
            <a:r>
              <a:rPr lang="nb-NO" sz="2800" dirty="0"/>
              <a:t>  Vil bytte? - Informere tildelingskontoret</a:t>
            </a:r>
          </a:p>
          <a:p>
            <a:pPr marL="0" indent="0">
              <a:buNone/>
            </a:pPr>
            <a:r>
              <a:rPr lang="nb-NO" sz="2800" b="1" dirty="0"/>
              <a:t>  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30877E-9777-4EE9-B42D-235B9793A14F}" type="datetime1">
              <a:rPr lang="nb-NO" smtClean="0"/>
              <a:pPr>
                <a:defRPr/>
              </a:pPr>
              <a:t>15.05.2018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FB1BC-3326-422E-A02C-F9EBF8B3D771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2265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Kan man kjøpe tjeneste privat?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r>
              <a:rPr lang="nb-NO" dirty="0"/>
              <a:t>Rengjøring</a:t>
            </a:r>
          </a:p>
          <a:p>
            <a:r>
              <a:rPr lang="nb-NO" dirty="0"/>
              <a:t>Helsetjenester</a:t>
            </a:r>
          </a:p>
          <a:p>
            <a:r>
              <a:rPr lang="nb-NO" dirty="0"/>
              <a:t>Følge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Priser fra 400 kr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30877E-9777-4EE9-B42D-235B9793A14F}" type="datetime1">
              <a:rPr lang="nb-NO" smtClean="0"/>
              <a:pPr>
                <a:defRPr/>
              </a:pPr>
              <a:t>15.05.2018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FB1BC-3326-422E-A02C-F9EBF8B3D771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6651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b="1" dirty="0">
                <a:solidFill>
                  <a:srgbClr val="FD8F3D"/>
                </a:solidFill>
              </a:rPr>
              <a:t>Dette er vi gode 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 Kjenner den som kommer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 Presis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 Faglig kompetanse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 Fleksible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30877E-9777-4EE9-B42D-235B9793A14F}" type="datetime1">
              <a:rPr lang="nb-NO" smtClean="0"/>
              <a:pPr>
                <a:defRPr/>
              </a:pPr>
              <a:t>15.05.2018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FB1BC-3326-422E-A02C-F9EBF8B3D771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p:pic>
        <p:nvPicPr>
          <p:cNvPr id="6" name="Picture 2" descr="J:\OrangeHelse\Marked\Markedsføring\Bilder til den nye nettsiden\Revidert versjon\Revidert versjon\_TFO9863-Ed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3008"/>
            <a:ext cx="3498759" cy="5248139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72400" cy="912813"/>
          </a:xfrm>
        </p:spPr>
        <p:txBody>
          <a:bodyPr/>
          <a:lstStyle/>
          <a:p>
            <a:r>
              <a:rPr lang="nb-NO" sz="2800" dirty="0"/>
              <a:t>Brukerundersøkelse hjemmesykepleien - </a:t>
            </a:r>
            <a:r>
              <a:rPr lang="nb-NO" sz="2000" dirty="0"/>
              <a:t>Kvalitet i prosent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30877E-9777-4EE9-B42D-235B9793A14F}" type="datetime1">
              <a:rPr lang="nb-NO" smtClean="0"/>
              <a:pPr>
                <a:defRPr/>
              </a:pPr>
              <a:t>15.05.2018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FB1BC-3326-422E-A02C-F9EBF8B3D771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p:graphicFrame>
        <p:nvGraphicFramePr>
          <p:cNvPr id="10" name="Plassholder for innhold 9"/>
          <p:cNvGraphicFramePr>
            <a:graphicFrameLocks noGrp="1"/>
          </p:cNvGraphicFramePr>
          <p:nvPr>
            <p:ph idx="1"/>
          </p:nvPr>
        </p:nvGraphicFramePr>
        <p:xfrm>
          <a:off x="611560" y="1556792"/>
          <a:ext cx="7772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89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05"/>
    </mc:Choice>
    <mc:Fallback xmlns="">
      <p:transition spd="slow" advTm="1580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dato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779463">
              <a:defRPr/>
            </a:pPr>
            <a:fld id="{96937B59-668A-4688-8D03-1F908A66D7B1}" type="datetime1">
              <a:rPr lang="nb-NO">
                <a:latin typeface="+mn-lt"/>
              </a:rPr>
              <a:pPr defTabSz="779463">
                <a:defRPr/>
              </a:pPr>
              <a:t>15.05.2018</a:t>
            </a:fld>
            <a:endParaRPr lang="nb-NO">
              <a:latin typeface="+mn-lt"/>
            </a:endParaRP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79463">
              <a:defRPr/>
            </a:pPr>
            <a:fld id="{1749770A-21D1-45CE-91D3-76F24790D07D}" type="slidenum">
              <a:rPr lang="nb-NO">
                <a:latin typeface="+mn-lt"/>
              </a:rPr>
              <a:pPr defTabSz="779463">
                <a:defRPr/>
              </a:pPr>
              <a:t>8</a:t>
            </a:fld>
            <a:endParaRPr lang="nb-NO">
              <a:latin typeface="+mn-lt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755576" y="6165304"/>
            <a:ext cx="3456384" cy="3554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2004" tIns="16002" rIns="32004" bIns="16002">
            <a:spAutoFit/>
          </a:bodyPr>
          <a:lstStyle/>
          <a:p>
            <a:pPr algn="l" defTabSz="320675">
              <a:spcBef>
                <a:spcPct val="50000"/>
              </a:spcBef>
            </a:pPr>
            <a:r>
              <a:rPr lang="en-GB" sz="2100" dirty="0">
                <a:solidFill>
                  <a:srgbClr val="C0C0C0"/>
                </a:solidFill>
                <a:latin typeface="Verdana" pitchFamily="34" charset="0"/>
                <a:ea typeface="MS PGothic" pitchFamily="34" charset="-128"/>
              </a:rPr>
              <a:t>www.orangehelse.no</a:t>
            </a: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179512" y="548680"/>
            <a:ext cx="655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800" b="1" dirty="0">
                <a:latin typeface="Verdana" pitchFamily="34" charset="0"/>
              </a:rPr>
              <a:t>- </a:t>
            </a:r>
            <a:r>
              <a:rPr lang="en-GB" sz="2800" b="1" dirty="0" err="1">
                <a:latin typeface="Verdana" pitchFamily="34" charset="0"/>
              </a:rPr>
              <a:t>Vær</a:t>
            </a:r>
            <a:r>
              <a:rPr lang="en-GB" sz="2800" b="1" dirty="0">
                <a:latin typeface="Verdana" pitchFamily="34" charset="0"/>
              </a:rPr>
              <a:t> </a:t>
            </a:r>
            <a:r>
              <a:rPr lang="en-GB" sz="2800" b="1" dirty="0" err="1">
                <a:latin typeface="Verdana" pitchFamily="34" charset="0"/>
              </a:rPr>
              <a:t>trygg</a:t>
            </a:r>
            <a:r>
              <a:rPr lang="en-GB" sz="2800" b="1" dirty="0">
                <a:latin typeface="Verdana" pitchFamily="34" charset="0"/>
              </a:rPr>
              <a:t> </a:t>
            </a:r>
            <a:r>
              <a:rPr lang="en-GB" sz="2800" b="1" dirty="0" err="1">
                <a:latin typeface="Verdana" pitchFamily="34" charset="0"/>
              </a:rPr>
              <a:t>på</a:t>
            </a:r>
            <a:r>
              <a:rPr lang="en-GB" sz="2800" b="1" dirty="0">
                <a:latin typeface="Verdana" pitchFamily="34" charset="0"/>
              </a:rPr>
              <a:t>…</a:t>
            </a:r>
          </a:p>
        </p:txBody>
      </p:sp>
      <p:pic>
        <p:nvPicPr>
          <p:cNvPr id="2050" name="Picture 2" descr="\\orangead\brukere\aw\Markedskommunikasjon\Orange_TakingCareOfPeople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69" y="6029184"/>
            <a:ext cx="2987831" cy="828816"/>
          </a:xfrm>
          <a:prstGeom prst="rect">
            <a:avLst/>
          </a:prstGeom>
          <a:noFill/>
        </p:spPr>
      </p:pic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" y="1252718"/>
            <a:ext cx="9144002" cy="462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1083379"/>
      </p:ext>
    </p:extLst>
  </p:cSld>
  <p:clrMapOvr>
    <a:masterClrMapping/>
  </p:clrMapOvr>
  <p:transition advTm="16602"/>
</p:sld>
</file>

<file path=ppt/theme/theme1.xml><?xml version="1.0" encoding="utf-8"?>
<a:theme xmlns:a="http://schemas.openxmlformats.org/drawingml/2006/main" name="Helse">
  <a:themeElements>
    <a:clrScheme name="">
      <a:dk1>
        <a:srgbClr val="686B5D"/>
      </a:dk1>
      <a:lt1>
        <a:srgbClr val="FFFFFF"/>
      </a:lt1>
      <a:dk2>
        <a:srgbClr val="686B5D"/>
      </a:dk2>
      <a:lt2>
        <a:srgbClr val="A49D95"/>
      </a:lt2>
      <a:accent1>
        <a:srgbClr val="ED7D0F"/>
      </a:accent1>
      <a:accent2>
        <a:srgbClr val="91AC03"/>
      </a:accent2>
      <a:accent3>
        <a:srgbClr val="FFFFFF"/>
      </a:accent3>
      <a:accent4>
        <a:srgbClr val="585A4E"/>
      </a:accent4>
      <a:accent5>
        <a:srgbClr val="F4BFAA"/>
      </a:accent5>
      <a:accent6>
        <a:srgbClr val="839B02"/>
      </a:accent6>
      <a:hlink>
        <a:srgbClr val="00C1EA"/>
      </a:hlink>
      <a:folHlink>
        <a:srgbClr val="FF9F00"/>
      </a:folHlink>
    </a:clrScheme>
    <a:fontScheme name="Hels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Hel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ls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ls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ls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ls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ls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ls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ls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ls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ls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ls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ls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lse 13">
        <a:dk1>
          <a:srgbClr val="800000"/>
        </a:dk1>
        <a:lt1>
          <a:srgbClr val="FFFFFF"/>
        </a:lt1>
        <a:dk2>
          <a:srgbClr val="B30000"/>
        </a:dk2>
        <a:lt2>
          <a:srgbClr val="FFFFFF"/>
        </a:lt2>
        <a:accent1>
          <a:srgbClr val="FF0000"/>
        </a:accent1>
        <a:accent2>
          <a:srgbClr val="91AC03"/>
        </a:accent2>
        <a:accent3>
          <a:srgbClr val="D6AAAA"/>
        </a:accent3>
        <a:accent4>
          <a:srgbClr val="DADADA"/>
        </a:accent4>
        <a:accent5>
          <a:srgbClr val="FFAAAA"/>
        </a:accent5>
        <a:accent6>
          <a:srgbClr val="839B02"/>
        </a:accent6>
        <a:hlink>
          <a:srgbClr val="00C1EA"/>
        </a:hlink>
        <a:folHlink>
          <a:srgbClr val="FF9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A49D95"/>
    </a:dk1>
    <a:lt1>
      <a:srgbClr val="FFFFFF"/>
    </a:lt1>
    <a:dk2>
      <a:srgbClr val="ED7D0F"/>
    </a:dk2>
    <a:lt2>
      <a:srgbClr val="FFFFFF"/>
    </a:lt2>
    <a:accent1>
      <a:srgbClr val="B30000"/>
    </a:accent1>
    <a:accent2>
      <a:srgbClr val="91AC03"/>
    </a:accent2>
    <a:accent3>
      <a:srgbClr val="F4BFAA"/>
    </a:accent3>
    <a:accent4>
      <a:srgbClr val="DADADA"/>
    </a:accent4>
    <a:accent5>
      <a:srgbClr val="D6AAAA"/>
    </a:accent5>
    <a:accent6>
      <a:srgbClr val="839B02"/>
    </a:accent6>
    <a:hlink>
      <a:srgbClr val="00C1EA"/>
    </a:hlink>
    <a:folHlink>
      <a:srgbClr val="FF9F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686B5D"/>
    </a:dk1>
    <a:lt1>
      <a:srgbClr val="FFFFFF"/>
    </a:lt1>
    <a:dk2>
      <a:srgbClr val="686B5D"/>
    </a:dk2>
    <a:lt2>
      <a:srgbClr val="A49D95"/>
    </a:lt2>
    <a:accent1>
      <a:srgbClr val="ED7D0F"/>
    </a:accent1>
    <a:accent2>
      <a:srgbClr val="91AC03"/>
    </a:accent2>
    <a:accent3>
      <a:srgbClr val="FFFFFF"/>
    </a:accent3>
    <a:accent4>
      <a:srgbClr val="585A4E"/>
    </a:accent4>
    <a:accent5>
      <a:srgbClr val="F4BFAA"/>
    </a:accent5>
    <a:accent6>
      <a:srgbClr val="839B02"/>
    </a:accent6>
    <a:hlink>
      <a:srgbClr val="00C1EA"/>
    </a:hlink>
    <a:folHlink>
      <a:srgbClr val="FF9F00"/>
    </a:folHlink>
  </a:clrScheme>
  <a:fontScheme name="Helse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Helse</Template>
  <TotalTime>1508</TotalTime>
  <Words>121</Words>
  <Application>Microsoft Macintosh PowerPoint</Application>
  <PresentationFormat>Skjermfremvisning (4:3)</PresentationFormat>
  <Paragraphs>56</Paragraphs>
  <Slides>8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MS PGothic</vt:lpstr>
      <vt:lpstr>Times</vt:lpstr>
      <vt:lpstr>Verdana</vt:lpstr>
      <vt:lpstr>Wingdings</vt:lpstr>
      <vt:lpstr>Helse</vt:lpstr>
      <vt:lpstr>Hei  </vt:lpstr>
      <vt:lpstr>PowerPoint-presentasjon</vt:lpstr>
      <vt:lpstr> Hva skal du gjøre når du trenger hjelp?</vt:lpstr>
      <vt:lpstr>   Hva er fritt brukervalg ? </vt:lpstr>
      <vt:lpstr>Kan man kjøpe tjeneste privat?</vt:lpstr>
      <vt:lpstr>Dette er vi gode til</vt:lpstr>
      <vt:lpstr>Brukerundersøkelse hjemmesykepleien - Kvalitet i prosent</vt:lpstr>
      <vt:lpstr>PowerPoint-presentasjon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Jørgen Vikernes</dc:creator>
  <cp:lastModifiedBy>tore@ostensen.net</cp:lastModifiedBy>
  <cp:revision>193</cp:revision>
  <dcterms:created xsi:type="dcterms:W3CDTF">2007-06-11T10:39:37Z</dcterms:created>
  <dcterms:modified xsi:type="dcterms:W3CDTF">2018-05-16T16:47:51Z</dcterms:modified>
</cp:coreProperties>
</file>